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media/image5.jpeg" ContentType="image/jpeg"/>
  <Override PartName="/ppt/media/image4.png" ContentType="image/png"/>
  <Override PartName="/ppt/media/image3.jpeg" ContentType="image/jpeg"/>
  <Override PartName="/ppt/media/image2.png" ContentType="image/png"/>
  <Override PartName="/ppt/media/image1.png" ContentType="image/png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7556500" cy="106934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691640" y="210240"/>
            <a:ext cx="2343600" cy="837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903960" y="2033280"/>
            <a:ext cx="6178320" cy="2433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903960" y="4698360"/>
            <a:ext cx="6178320" cy="2433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691640" y="210240"/>
            <a:ext cx="2343600" cy="837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903960" y="2033280"/>
            <a:ext cx="3015000" cy="2433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070160" y="2033280"/>
            <a:ext cx="3015000" cy="2433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070160" y="4698360"/>
            <a:ext cx="3015000" cy="2433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903960" y="4698360"/>
            <a:ext cx="3015000" cy="2433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691640" y="210240"/>
            <a:ext cx="2343600" cy="837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903960" y="2033280"/>
            <a:ext cx="6178320" cy="5102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903960" y="2033280"/>
            <a:ext cx="6178320" cy="5102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903960" y="2120040"/>
            <a:ext cx="6178320" cy="492912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903960" y="2120040"/>
            <a:ext cx="6178320" cy="49291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691640" y="210240"/>
            <a:ext cx="2343600" cy="837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903960" y="2033280"/>
            <a:ext cx="6178320" cy="5102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691640" y="210240"/>
            <a:ext cx="2343600" cy="837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903960" y="2033280"/>
            <a:ext cx="6178320" cy="5102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691640" y="210240"/>
            <a:ext cx="2343600" cy="837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903960" y="2033280"/>
            <a:ext cx="3015000" cy="5102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070160" y="2033280"/>
            <a:ext cx="3015000" cy="5102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691640" y="210240"/>
            <a:ext cx="2343600" cy="837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691640" y="366840"/>
            <a:ext cx="2343600" cy="227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691640" y="210240"/>
            <a:ext cx="2343600" cy="837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903960" y="2033280"/>
            <a:ext cx="3015000" cy="2433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903960" y="4698360"/>
            <a:ext cx="3015000" cy="2433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070160" y="2033280"/>
            <a:ext cx="3015000" cy="5102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691640" y="210240"/>
            <a:ext cx="2343600" cy="837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903960" y="2033280"/>
            <a:ext cx="3015000" cy="5102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070160" y="2033280"/>
            <a:ext cx="3015000" cy="2433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070160" y="4698360"/>
            <a:ext cx="3015000" cy="2433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691640" y="210240"/>
            <a:ext cx="2343600" cy="8373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903960" y="2033280"/>
            <a:ext cx="3015000" cy="2433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070160" y="2033280"/>
            <a:ext cx="3015000" cy="2433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903960" y="4698360"/>
            <a:ext cx="6178320" cy="2433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691640" y="387720"/>
            <a:ext cx="2343600" cy="482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903960" y="2033280"/>
            <a:ext cx="6178320" cy="51026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x-none" sz="1900">
                <a:latin typeface="Calibri"/>
              </a:rPr>
              <a:t>Для правки структуры щёлкните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x-none" sz="1900">
                <a:latin typeface="Calibri"/>
              </a:rPr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x-none" sz="1900">
                <a:latin typeface="Calibri"/>
              </a:rPr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x-none" sz="1900">
                <a:latin typeface="Calibri"/>
              </a:rPr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x-none" sz="1900">
                <a:latin typeface="Calibri"/>
              </a:rPr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x-none" sz="1900">
                <a:latin typeface="Calibri"/>
              </a:rPr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x-none" sz="1900">
                <a:latin typeface="Calibri"/>
              </a:rPr>
              <a:t>Седьмой уровень структуры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2571480" y="9945000"/>
            <a:ext cx="2419920" cy="534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378000" y="9945000"/>
            <a:ext cx="1739160" cy="534240"/>
          </a:xfrm>
          <a:prstGeom prst="rect">
            <a:avLst/>
          </a:prstGeom>
        </p:spPr>
        <p:txBody>
          <a:bodyPr lIns="0" rIns="0" tIns="0" bIns="0"/>
          <a:p>
            <a:pPr>
              <a:lnSpc>
                <a:spcPct val="100000"/>
              </a:lnSpc>
            </a:pPr>
            <a:r>
              <a:rPr lang="ru-RU" strike="noStrike">
                <a:solidFill>
                  <a:srgbClr val="b2b2b2"/>
                </a:solidFill>
                <a:latin typeface="Calibri"/>
              </a:rPr>
              <a:t>14.2.23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5445360" y="9945000"/>
            <a:ext cx="1739160" cy="534240"/>
          </a:xfrm>
          <a:prstGeom prst="rect">
            <a:avLst/>
          </a:prstGeom>
        </p:spPr>
        <p:txBody>
          <a:bodyPr lIns="0" rIns="0" tIns="0" bIns="0"/>
          <a:p>
            <a:pPr algn="r">
              <a:lnSpc>
                <a:spcPct val="100000"/>
              </a:lnSpc>
            </a:pPr>
            <a:fld id="{706D7EE1-0C87-4F6D-8CD6-C928636B9CE1}" type="slidenum">
              <a:rPr lang="ru-RU" strike="noStrike">
                <a:solidFill>
                  <a:srgbClr val="b2b2b2"/>
                </a:solidFill>
                <a:latin typeface="Calibri"/>
              </a:rPr>
              <a:t>&lt;номер&gt;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image" Target="../media/image5.jpeg"/><Relationship Id="rId4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" descr=""/>
          <p:cNvPicPr/>
          <p:nvPr/>
        </p:nvPicPr>
        <p:blipFill>
          <a:blip r:embed="rId1"/>
          <a:stretch/>
        </p:blipFill>
        <p:spPr>
          <a:xfrm>
            <a:off x="0" y="2160"/>
            <a:ext cx="7556040" cy="10688400"/>
          </a:xfrm>
          <a:prstGeom prst="rect">
            <a:avLst/>
          </a:prstGeom>
          <a:ln>
            <a:noFill/>
          </a:ln>
        </p:spPr>
      </p:pic>
      <p:sp>
        <p:nvSpPr>
          <p:cNvPr id="40" name="TextShape 1"/>
          <p:cNvSpPr txBox="1"/>
          <p:nvPr/>
        </p:nvSpPr>
        <p:spPr>
          <a:xfrm>
            <a:off x="1644480" y="393840"/>
            <a:ext cx="2343600" cy="1798200"/>
          </a:xfrm>
          <a:prstGeom prst="rect">
            <a:avLst/>
          </a:prstGeom>
          <a:noFill/>
          <a:ln>
            <a:noFill/>
          </a:ln>
        </p:spPr>
        <p:txBody>
          <a:bodyPr lIns="0" rIns="0" tIns="12600" bIns="0"/>
          <a:p>
            <a:pPr>
              <a:lnSpc>
                <a:spcPct val="100000"/>
              </a:lnSpc>
            </a:pPr>
            <a:r>
              <a:rPr b="1" lang="x-none" sz="3000" strike="noStrike">
                <a:solidFill>
                  <a:srgbClr val="17a1b6"/>
                </a:solidFill>
                <a:latin typeface="Arial"/>
              </a:rPr>
              <a:t>ВНИМАНИЕ!</a:t>
            </a:r>
            <a:endParaRPr/>
          </a:p>
        </p:txBody>
      </p:sp>
      <p:sp>
        <p:nvSpPr>
          <p:cNvPr id="41" name="CustomShape 2"/>
          <p:cNvSpPr/>
          <p:nvPr/>
        </p:nvSpPr>
        <p:spPr>
          <a:xfrm>
            <a:off x="916920" y="2432520"/>
            <a:ext cx="286200" cy="289800"/>
          </a:xfrm>
          <a:custGeom>
            <a:avLst/>
            <a:gdLst/>
            <a:ahLst/>
            <a:rect l="0" t="0" r="r" b="b"/>
            <a:pathLst>
              <a:path w="286208" h="290183">
                <a:moveTo>
                  <a:pt x="47701" y="0"/>
                </a:moveTo>
                <a:lnTo>
                  <a:pt x="29139" y="3759"/>
                </a:lnTo>
                <a:lnTo>
                  <a:pt x="13982" y="13982"/>
                </a:lnTo>
                <a:lnTo>
                  <a:pt x="3759" y="29139"/>
                </a:lnTo>
                <a:lnTo>
                  <a:pt x="0" y="47701"/>
                </a:lnTo>
                <a:lnTo>
                  <a:pt x="0" y="242481"/>
                </a:lnTo>
                <a:lnTo>
                  <a:pt x="3759" y="261042"/>
                </a:lnTo>
                <a:lnTo>
                  <a:pt x="13982" y="276199"/>
                </a:lnTo>
                <a:lnTo>
                  <a:pt x="29139" y="286422"/>
                </a:lnTo>
                <a:lnTo>
                  <a:pt x="47701" y="290182"/>
                </a:lnTo>
                <a:lnTo>
                  <a:pt x="238506" y="290182"/>
                </a:lnTo>
                <a:lnTo>
                  <a:pt x="257067" y="286422"/>
                </a:lnTo>
                <a:lnTo>
                  <a:pt x="272224" y="276199"/>
                </a:lnTo>
                <a:lnTo>
                  <a:pt x="281706" y="262140"/>
                </a:lnTo>
                <a:lnTo>
                  <a:pt x="47701" y="262140"/>
                </a:lnTo>
                <a:lnTo>
                  <a:pt x="40078" y="260576"/>
                </a:lnTo>
                <a:lnTo>
                  <a:pt x="33832" y="256349"/>
                </a:lnTo>
                <a:lnTo>
                  <a:pt x="29606" y="250103"/>
                </a:lnTo>
                <a:lnTo>
                  <a:pt x="28041" y="242481"/>
                </a:lnTo>
                <a:lnTo>
                  <a:pt x="28041" y="47701"/>
                </a:lnTo>
                <a:lnTo>
                  <a:pt x="29606" y="40078"/>
                </a:lnTo>
                <a:lnTo>
                  <a:pt x="33832" y="33832"/>
                </a:lnTo>
                <a:lnTo>
                  <a:pt x="40078" y="29606"/>
                </a:lnTo>
                <a:lnTo>
                  <a:pt x="47701" y="28041"/>
                </a:lnTo>
                <a:lnTo>
                  <a:pt x="47701" y="0"/>
                </a:lnTo>
                <a:lnTo>
                  <a:pt x="238506" y="0"/>
                </a:lnTo>
                <a:lnTo>
                  <a:pt x="47701" y="0"/>
                </a:lnTo>
                <a:lnTo>
                  <a:pt x="47701" y="28041"/>
                </a:lnTo>
                <a:lnTo>
                  <a:pt x="238506" y="28041"/>
                </a:lnTo>
                <a:lnTo>
                  <a:pt x="246133" y="29606"/>
                </a:lnTo>
                <a:lnTo>
                  <a:pt x="252379" y="33832"/>
                </a:lnTo>
                <a:lnTo>
                  <a:pt x="256602" y="40078"/>
                </a:lnTo>
                <a:lnTo>
                  <a:pt x="258165" y="47701"/>
                </a:lnTo>
                <a:lnTo>
                  <a:pt x="258165" y="242481"/>
                </a:lnTo>
                <a:lnTo>
                  <a:pt x="256602" y="250103"/>
                </a:lnTo>
                <a:lnTo>
                  <a:pt x="252379" y="256349"/>
                </a:lnTo>
                <a:lnTo>
                  <a:pt x="246133" y="260576"/>
                </a:lnTo>
                <a:lnTo>
                  <a:pt x="238506" y="262140"/>
                </a:lnTo>
                <a:lnTo>
                  <a:pt x="281706" y="262140"/>
                </a:lnTo>
                <a:lnTo>
                  <a:pt x="282447" y="261042"/>
                </a:lnTo>
                <a:lnTo>
                  <a:pt x="286207" y="242481"/>
                </a:lnTo>
                <a:lnTo>
                  <a:pt x="286207" y="47701"/>
                </a:lnTo>
                <a:lnTo>
                  <a:pt x="282447" y="29139"/>
                </a:lnTo>
                <a:lnTo>
                  <a:pt x="272224" y="13982"/>
                </a:lnTo>
                <a:lnTo>
                  <a:pt x="257067" y="3759"/>
                </a:lnTo>
                <a:lnTo>
                  <a:pt x="238506" y="0"/>
                </a:lnTo>
              </a:path>
            </a:pathLst>
          </a:custGeom>
          <a:solidFill>
            <a:srgbClr val="124e9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2" name="object 20" descr=""/>
          <p:cNvPicPr/>
          <p:nvPr/>
        </p:nvPicPr>
        <p:blipFill>
          <a:blip r:embed="rId2"/>
          <a:stretch/>
        </p:blipFill>
        <p:spPr>
          <a:xfrm>
            <a:off x="967320" y="2502360"/>
            <a:ext cx="167760" cy="167400"/>
          </a:xfrm>
          <a:prstGeom prst="rect">
            <a:avLst/>
          </a:prstGeom>
          <a:ln>
            <a:noFill/>
          </a:ln>
        </p:spPr>
      </p:pic>
      <p:sp>
        <p:nvSpPr>
          <p:cNvPr id="43" name="TextShape 3"/>
          <p:cNvSpPr txBox="1"/>
          <p:nvPr/>
        </p:nvSpPr>
        <p:spPr>
          <a:xfrm>
            <a:off x="903960" y="2376360"/>
            <a:ext cx="6531480" cy="6124320"/>
          </a:xfrm>
          <a:prstGeom prst="rect">
            <a:avLst/>
          </a:prstGeom>
          <a:noFill/>
          <a:ln>
            <a:noFill/>
          </a:ln>
        </p:spPr>
        <p:txBody>
          <a:bodyPr lIns="0" rIns="0" tIns="12600" bIns="0"/>
          <a:p>
            <a:pPr>
              <a:lnSpc>
                <a:spcPct val="109000"/>
              </a:lnSpc>
            </a:pPr>
            <a:r>
              <a:rPr b="1" lang="x-none" sz="1900" strike="noStrike">
                <a:solidFill>
                  <a:srgbClr val="005e8a"/>
                </a:solidFill>
                <a:latin typeface="Arial"/>
              </a:rPr>
              <a:t>Пенсионный </a:t>
            </a:r>
            <a:r>
              <a:rPr b="1" lang="x-none" sz="1900" strike="noStrike">
                <a:solidFill>
                  <a:srgbClr val="005e8a"/>
                </a:solidFill>
                <a:latin typeface="Arial"/>
              </a:rPr>
              <a:t>фонд </a:t>
            </a:r>
            <a:r>
              <a:rPr b="1" lang="x-none" sz="1900" strike="noStrike">
                <a:solidFill>
                  <a:srgbClr val="005e8a"/>
                </a:solidFill>
                <a:latin typeface="Arial"/>
              </a:rPr>
              <a:t>России </a:t>
            </a:r>
            <a:r>
              <a:rPr b="1" lang="x-none" sz="1900" strike="noStrike">
                <a:solidFill>
                  <a:srgbClr val="005e8a"/>
                </a:solidFill>
                <a:latin typeface="Arial"/>
              </a:rPr>
              <a:t>и Фонд </a:t>
            </a:r>
            <a:r>
              <a:rPr b="1" lang="x-none" sz="1900" strike="noStrike">
                <a:solidFill>
                  <a:srgbClr val="005e8a"/>
                </a:solidFill>
                <a:latin typeface="Arial"/>
              </a:rPr>
              <a:t>социального </a:t>
            </a:r>
            <a:r>
              <a:rPr b="1" lang="x-none" sz="1900" strike="noStrike">
                <a:solidFill>
                  <a:srgbClr val="005e8a"/>
                </a:solidFill>
                <a:latin typeface="Arial"/>
              </a:rPr>
              <a:t> </a:t>
            </a:r>
            <a:r>
              <a:rPr b="1" lang="x-none" sz="1900" strike="noStrike">
                <a:solidFill>
                  <a:srgbClr val="005e8a"/>
                </a:solidFill>
                <a:latin typeface="Arial"/>
              </a:rPr>
              <a:t>страхования</a:t>
            </a:r>
            <a:r>
              <a:rPr b="1" lang="x-none" sz="1900" strike="noStrike">
                <a:solidFill>
                  <a:srgbClr val="005e8a"/>
                </a:solidFill>
                <a:latin typeface="Arial"/>
              </a:rPr>
              <a:t> </a:t>
            </a:r>
            <a:r>
              <a:rPr b="1" lang="x-none" sz="1900" strike="noStrike">
                <a:solidFill>
                  <a:srgbClr val="005e8a"/>
                </a:solidFill>
                <a:latin typeface="Arial"/>
              </a:rPr>
              <a:t>объединились </a:t>
            </a:r>
            <a:r>
              <a:rPr b="1" lang="x-none" sz="1900" strike="noStrike">
                <a:solidFill>
                  <a:srgbClr val="005e8a"/>
                </a:solidFill>
                <a:latin typeface="Arial"/>
              </a:rPr>
              <a:t>в</a:t>
            </a:r>
            <a:r>
              <a:rPr b="1" lang="x-none" sz="1900" strike="noStrike">
                <a:solidFill>
                  <a:srgbClr val="005e8a"/>
                </a:solidFill>
                <a:latin typeface="Arial"/>
              </a:rPr>
              <a:t> </a:t>
            </a:r>
            <a:r>
              <a:rPr b="1" lang="x-none" sz="1900" strike="noStrike">
                <a:solidFill>
                  <a:srgbClr val="17a1b6"/>
                </a:solidFill>
                <a:latin typeface="Arial"/>
              </a:rPr>
              <a:t>Фонд</a:t>
            </a:r>
            <a:r>
              <a:rPr b="1" lang="x-none" sz="1900" strike="noStrike">
                <a:solidFill>
                  <a:srgbClr val="17a1b6"/>
                </a:solidFill>
                <a:latin typeface="Arial"/>
              </a:rPr>
              <a:t> пенсионного</a:t>
            </a:r>
            <a:r>
              <a:rPr b="1" lang="x-none" sz="1900" strike="noStrike">
                <a:solidFill>
                  <a:srgbClr val="17a1b6"/>
                </a:solidFill>
                <a:latin typeface="Arial"/>
              </a:rPr>
              <a:t> </a:t>
            </a:r>
            <a:r>
              <a:rPr b="1" lang="x-none" sz="1900" strike="noStrike">
                <a:solidFill>
                  <a:srgbClr val="17a1b6"/>
                </a:solidFill>
                <a:latin typeface="Arial"/>
              </a:rPr>
              <a:t>
</a:t>
            </a:r>
            <a:r>
              <a:rPr b="1" lang="x-none" sz="1900" strike="noStrike">
                <a:solidFill>
                  <a:srgbClr val="17a1b6"/>
                </a:solidFill>
                <a:latin typeface="Arial"/>
              </a:rPr>
              <a:t>и</a:t>
            </a:r>
            <a:r>
              <a:rPr b="1" lang="x-none" sz="1900" strike="noStrike">
                <a:solidFill>
                  <a:srgbClr val="17a1b6"/>
                </a:solidFill>
                <a:latin typeface="Arial"/>
              </a:rPr>
              <a:t> </a:t>
            </a:r>
            <a:r>
              <a:rPr b="1" lang="x-none" sz="1900" strike="noStrike">
                <a:solidFill>
                  <a:srgbClr val="17a1b6"/>
                </a:solidFill>
                <a:latin typeface="Arial"/>
              </a:rPr>
              <a:t>социального</a:t>
            </a:r>
            <a:r>
              <a:rPr b="1" lang="x-none" sz="1900" strike="noStrike">
                <a:solidFill>
                  <a:srgbClr val="17a1b6"/>
                </a:solidFill>
                <a:latin typeface="Arial"/>
              </a:rPr>
              <a:t> </a:t>
            </a:r>
            <a:r>
              <a:rPr b="1" lang="x-none" sz="1900" strike="noStrike">
                <a:solidFill>
                  <a:srgbClr val="17a1b6"/>
                </a:solidFill>
                <a:latin typeface="Arial"/>
              </a:rPr>
              <a:t>страхования</a:t>
            </a:r>
            <a:r>
              <a:rPr b="1" lang="x-none" sz="1900" strike="noStrike">
                <a:solidFill>
                  <a:srgbClr val="17a1b6"/>
                </a:solidFill>
                <a:latin typeface="Arial"/>
              </a:rPr>
              <a:t> </a:t>
            </a:r>
            <a:r>
              <a:rPr b="1" lang="x-none" sz="1900" strike="noStrike">
                <a:solidFill>
                  <a:srgbClr val="17a1b6"/>
                </a:solidFill>
                <a:latin typeface="Arial"/>
              </a:rPr>
              <a:t>Российской</a:t>
            </a:r>
            <a:r>
              <a:rPr b="1" lang="x-none" sz="1900" strike="noStrike">
                <a:solidFill>
                  <a:srgbClr val="17a1b6"/>
                </a:solidFill>
                <a:latin typeface="Arial"/>
              </a:rPr>
              <a:t> </a:t>
            </a:r>
            <a:r>
              <a:rPr b="1" lang="x-none" sz="1900" strike="noStrike">
                <a:solidFill>
                  <a:srgbClr val="17a1b6"/>
                </a:solidFill>
                <a:latin typeface="Arial"/>
              </a:rPr>
              <a:t>Федерации</a:t>
            </a:r>
            <a:r>
              <a:rPr b="1" lang="x-none" sz="1900" strike="noStrike">
                <a:solidFill>
                  <a:srgbClr val="17a1b6"/>
                </a:solidFill>
                <a:latin typeface="Arial"/>
              </a:rPr>
              <a:t> </a:t>
            </a:r>
            <a:r>
              <a:rPr lang="x-none" sz="1900" strike="noStrike">
                <a:solidFill>
                  <a:srgbClr val="005e8a"/>
                </a:solidFill>
                <a:latin typeface="Arial"/>
              </a:rPr>
              <a:t>(Социальный</a:t>
            </a:r>
            <a:r>
              <a:rPr lang="x-none" sz="1900" strike="noStrike">
                <a:solidFill>
                  <a:srgbClr val="005e8a"/>
                </a:solidFill>
                <a:latin typeface="Arial"/>
              </a:rPr>
              <a:t> </a:t>
            </a:r>
            <a:r>
              <a:rPr lang="x-none" sz="1900" strike="noStrike">
                <a:solidFill>
                  <a:srgbClr val="005e8a"/>
                </a:solidFill>
                <a:latin typeface="Arial"/>
              </a:rPr>
              <a:t>фонд</a:t>
            </a:r>
            <a:r>
              <a:rPr lang="x-none" sz="1900" strike="noStrike">
                <a:solidFill>
                  <a:srgbClr val="005e8a"/>
                </a:solidFill>
                <a:latin typeface="Arial"/>
              </a:rPr>
              <a:t> </a:t>
            </a:r>
            <a:r>
              <a:rPr lang="x-none" sz="1900" strike="noStrike">
                <a:solidFill>
                  <a:srgbClr val="005e8a"/>
                </a:solidFill>
                <a:latin typeface="Arial"/>
              </a:rPr>
              <a:t>России)</a:t>
            </a:r>
            <a:endParaRPr/>
          </a:p>
          <a:p>
            <a:pPr algn="just">
              <a:lnSpc>
                <a:spcPct val="114000"/>
              </a:lnSpc>
            </a:pPr>
            <a:r>
              <a:rPr lang="x-none" strike="noStrike">
                <a:solidFill>
                  <a:srgbClr val="ed135c"/>
                </a:solidFill>
                <a:latin typeface="Arial"/>
              </a:rPr>
              <a:t>	</a:t>
            </a:r>
            <a:r>
              <a:rPr lang="x-none" sz="1900" strike="noStrike">
                <a:solidFill>
                  <a:srgbClr val="ed135c"/>
                </a:solidFill>
                <a:latin typeface="Arial"/>
              </a:rPr>
              <a:t>С</a:t>
            </a:r>
            <a:r>
              <a:rPr lang="x-none" sz="1900" strike="noStrike">
                <a:solidFill>
                  <a:srgbClr val="ed135c"/>
                </a:solidFill>
                <a:latin typeface="Arial"/>
              </a:rPr>
              <a:t> </a:t>
            </a:r>
            <a:r>
              <a:rPr b="1" lang="x-none" sz="2400" strike="noStrike">
                <a:solidFill>
                  <a:srgbClr val="ed135c"/>
                </a:solidFill>
                <a:latin typeface="Arial"/>
              </a:rPr>
              <a:t>1</a:t>
            </a:r>
            <a:r>
              <a:rPr b="1" lang="x-none" sz="1900" strike="noStrike">
                <a:solidFill>
                  <a:srgbClr val="ed135c"/>
                </a:solidFill>
                <a:latin typeface="Arial"/>
              </a:rPr>
              <a:t> </a:t>
            </a:r>
            <a:r>
              <a:rPr lang="x-none" sz="1900" strike="noStrike">
                <a:solidFill>
                  <a:srgbClr val="ed135c"/>
                </a:solidFill>
                <a:latin typeface="Arial"/>
              </a:rPr>
              <a:t>января</a:t>
            </a:r>
            <a:r>
              <a:rPr lang="x-none" sz="1900" strike="noStrike">
                <a:solidFill>
                  <a:srgbClr val="ed135c"/>
                </a:solidFill>
                <a:latin typeface="Arial"/>
              </a:rPr>
              <a:t> </a:t>
            </a:r>
            <a:r>
              <a:rPr b="1" lang="x-none" sz="2400" strike="noStrike">
                <a:solidFill>
                  <a:srgbClr val="ed135c"/>
                </a:solidFill>
                <a:latin typeface="Arial"/>
              </a:rPr>
              <a:t>2</a:t>
            </a:r>
            <a:r>
              <a:rPr b="1" lang="x-none" sz="2400" strike="noStrike">
                <a:solidFill>
                  <a:srgbClr val="ed135c"/>
                </a:solidFill>
                <a:latin typeface="Arial"/>
              </a:rPr>
              <a:t>0</a:t>
            </a:r>
            <a:r>
              <a:rPr b="1" lang="x-none" sz="2400" strike="noStrike">
                <a:solidFill>
                  <a:srgbClr val="ed135c"/>
                </a:solidFill>
                <a:latin typeface="Arial"/>
              </a:rPr>
              <a:t>2</a:t>
            </a:r>
            <a:r>
              <a:rPr b="1" lang="x-none" sz="2400" strike="noStrike">
                <a:solidFill>
                  <a:srgbClr val="ed135c"/>
                </a:solidFill>
                <a:latin typeface="Arial"/>
              </a:rPr>
              <a:t>3</a:t>
            </a:r>
            <a:r>
              <a:rPr b="1" lang="x-none" sz="1900" strike="noStrike">
                <a:solidFill>
                  <a:srgbClr val="ed135c"/>
                </a:solidFill>
                <a:latin typeface="Arial"/>
              </a:rPr>
              <a:t> </a:t>
            </a:r>
            <a:r>
              <a:rPr lang="x-none" sz="1900" strike="noStrike">
                <a:solidFill>
                  <a:srgbClr val="ed135c"/>
                </a:solidFill>
                <a:latin typeface="Arial"/>
              </a:rPr>
              <a:t>год</a:t>
            </a:r>
            <a:r>
              <a:rPr lang="x-none" sz="1900" strike="noStrike">
                <a:solidFill>
                  <a:srgbClr val="ed135c"/>
                </a:solidFill>
                <a:latin typeface="Arial"/>
              </a:rPr>
              <a:t>а</a:t>
            </a:r>
            <a:r>
              <a:rPr lang="x-none" sz="1900" strike="noStrike">
                <a:solidFill>
                  <a:srgbClr val="ed135c"/>
                </a:solidFill>
                <a:latin typeface="Arial"/>
              </a:rPr>
              <a:t> 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в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  Волгоградской области 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
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        в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с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е гос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у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дарственные услуги 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в сфере 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
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lang="x-none" sz="1900" strike="noStrike">
                <a:solidFill>
                  <a:srgbClr val="ed135c"/>
                </a:solidFill>
                <a:latin typeface="Arial"/>
              </a:rPr>
              <a:t>	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социального обеспече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ния, 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возложенные ранее 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
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     на 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Пенсионный 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фонд 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и 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Фонд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социального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
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    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страхования,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оказываются </a:t>
            </a:r>
            <a:r>
              <a:rPr lang="x-none" sz="1900" strike="noStrike">
                <a:solidFill>
                  <a:srgbClr val="ed135c"/>
                </a:solidFill>
                <a:latin typeface="Arial"/>
              </a:rPr>
              <a:t>в </a:t>
            </a:r>
            <a:r>
              <a:rPr lang="x-none" sz="1900" strike="noStrike">
                <a:solidFill>
                  <a:srgbClr val="ed135c"/>
                </a:solidFill>
                <a:latin typeface="Arial"/>
              </a:rPr>
              <a:t>клиентских </a:t>
            </a:r>
            <a:r>
              <a:rPr lang="x-none" sz="1900" strike="noStrike">
                <a:solidFill>
                  <a:srgbClr val="ed135c"/>
                </a:solidFill>
                <a:latin typeface="Arial"/>
              </a:rPr>
              <a:t>службах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 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
</a:t>
            </a:r>
            <a:r>
              <a:rPr lang="x-none" sz="1900" strike="noStrike">
                <a:solidFill>
                  <a:srgbClr val="231f20"/>
                </a:solidFill>
                <a:latin typeface="Arial"/>
              </a:rPr>
              <a:t>     </a:t>
            </a:r>
            <a:r>
              <a:rPr b="1" lang="x-none" sz="1900" strike="noStrike">
                <a:solidFill>
                  <a:srgbClr val="17a1b6"/>
                </a:solidFill>
                <a:latin typeface="Arial"/>
              </a:rPr>
              <a:t>Социального фонда России  </a:t>
            </a:r>
            <a:endParaRPr/>
          </a:p>
        </p:txBody>
      </p:sp>
      <p:sp>
        <p:nvSpPr>
          <p:cNvPr id="44" name="CustomShape 4"/>
          <p:cNvSpPr/>
          <p:nvPr/>
        </p:nvSpPr>
        <p:spPr>
          <a:xfrm>
            <a:off x="946440" y="3980520"/>
            <a:ext cx="179280" cy="1008720"/>
          </a:xfrm>
          <a:custGeom>
            <a:avLst/>
            <a:gdLst/>
            <a:ahLst/>
            <a:rect l="0" t="0" r="r" b="b"/>
            <a:pathLst>
              <a:path w="179096" h="1008635">
                <a:moveTo>
                  <a:pt x="0" y="0"/>
                </a:moveTo>
                <a:lnTo>
                  <a:pt x="0" y="1008634"/>
                </a:lnTo>
                <a:lnTo>
                  <a:pt x="179095" y="502945"/>
                </a:lnTo>
                <a:lnTo>
                  <a:pt x="0" y="0"/>
                </a:lnTo>
              </a:path>
            </a:pathLst>
          </a:custGeom>
          <a:solidFill>
            <a:srgbClr val="0eacbd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CustomShape 5"/>
          <p:cNvSpPr/>
          <p:nvPr/>
        </p:nvSpPr>
        <p:spPr>
          <a:xfrm>
            <a:off x="1263600" y="6184800"/>
            <a:ext cx="5721120" cy="176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/>
          <a:p>
            <a:pPr algn="just">
              <a:lnSpc>
                <a:spcPct val="100000"/>
              </a:lnSpc>
            </a:pPr>
            <a:r>
              <a:rPr lang="ru-RU" sz="1900" strike="noStrike">
                <a:solidFill>
                  <a:srgbClr val="000000"/>
                </a:solidFill>
                <a:latin typeface="Arial"/>
              </a:rPr>
              <a:t>В Волгоградской области прием граждан будет осуществляться по адресам клиентских служб, где ранее располагались КС Отделения Пенсионного фонда по Волгоградской области. </a:t>
            </a:r>
            <a:endParaRPr/>
          </a:p>
          <a:p>
            <a:pPr algn="just">
              <a:lnSpc>
                <a:spcPct val="100000"/>
              </a:lnSpc>
            </a:pPr>
            <a:r>
              <a:rPr lang="ru-RU" sz="1900" strike="noStrike">
                <a:solidFill>
                  <a:srgbClr val="000000"/>
                </a:solidFill>
                <a:latin typeface="Arial"/>
              </a:rPr>
              <a:t>Необходимый адрес  объединенного офиса можно найти через QR – код:</a:t>
            </a:r>
            <a:endParaRPr/>
          </a:p>
        </p:txBody>
      </p:sp>
      <p:pic>
        <p:nvPicPr>
          <p:cNvPr id="46" name="Рисунок 9" descr=""/>
          <p:cNvPicPr/>
          <p:nvPr/>
        </p:nvPicPr>
        <p:blipFill>
          <a:blip r:embed="rId3"/>
          <a:stretch/>
        </p:blipFill>
        <p:spPr>
          <a:xfrm>
            <a:off x="3168720" y="8318520"/>
            <a:ext cx="1418760" cy="13996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LibreOffice/4.4.3.2$Windows_x86 LibreOffice_project/88805f81e9fe61362df02b9941de8e38a9b5fd16</Application>
  <Paragraphs>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2022-10-25T11:50:56Z</dcterms:created>
  <dc:creator>administrator</dc:creator>
  <dc:language>ru-RU</dc:language>
  <cp:lastModifiedBy>044MatyushechkinaMS</cp:lastModifiedBy>
  <dcterms:modified xsi:type="dcterms:W3CDTF">2023-02-10T10:34:37Z</dcterms:modified>
  <cp:revision>19</cp:revision>
  <dc:title>ВНИМАНИЕ!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reated">
    <vt:filetime>2022-10-25T00:00:00Z</vt:filetime>
  </property>
  <property fmtid="{D5CDD505-2E9C-101B-9397-08002B2CF9AE}" pid="4" name="Creator">
    <vt:lpwstr>Adobe InDesign 16.1 (Macintosh)</vt:lpwstr>
  </property>
  <property fmtid="{D5CDD505-2E9C-101B-9397-08002B2CF9AE}" pid="5" name="HiddenSlides">
    <vt:i4>0</vt:i4>
  </property>
  <property fmtid="{D5CDD505-2E9C-101B-9397-08002B2CF9AE}" pid="6" name="HyperlinksChanged">
    <vt:bool>0</vt:bool>
  </property>
  <property fmtid="{D5CDD505-2E9C-101B-9397-08002B2CF9AE}" pid="7" name="LastSaved">
    <vt:filetime>2022-10-25T00:00:00Z</vt:filetime>
  </property>
  <property fmtid="{D5CDD505-2E9C-101B-9397-08002B2CF9AE}" pid="8" name="LinksUpToDate">
    <vt:bool>0</vt:bool>
  </property>
  <property fmtid="{D5CDD505-2E9C-101B-9397-08002B2CF9AE}" pid="9" name="MMClips">
    <vt:i4>0</vt:i4>
  </property>
  <property fmtid="{D5CDD505-2E9C-101B-9397-08002B2CF9AE}" pid="10" name="Notes">
    <vt:i4>0</vt:i4>
  </property>
  <property fmtid="{D5CDD505-2E9C-101B-9397-08002B2CF9AE}" pid="11" name="PresentationFormat">
    <vt:lpwstr>Произвольный</vt:lpwstr>
  </property>
  <property fmtid="{D5CDD505-2E9C-101B-9397-08002B2CF9AE}" pid="12" name="ScaleCrop">
    <vt:bool>0</vt:bool>
  </property>
  <property fmtid="{D5CDD505-2E9C-101B-9397-08002B2CF9AE}" pid="13" name="ShareDoc">
    <vt:bool>0</vt:bool>
  </property>
  <property fmtid="{D5CDD505-2E9C-101B-9397-08002B2CF9AE}" pid="14" name="Slides">
    <vt:i4>1</vt:i4>
  </property>
</Properties>
</file>